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617" r:id="rId3"/>
    <p:sldId id="618" r:id="rId4"/>
    <p:sldId id="621" r:id="rId5"/>
    <p:sldId id="620" r:id="rId6"/>
    <p:sldId id="61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0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/>
    <p:restoredTop sz="94678"/>
  </p:normalViewPr>
  <p:slideViewPr>
    <p:cSldViewPr snapToGrid="0">
      <p:cViewPr varScale="1">
        <p:scale>
          <a:sx n="117" d="100"/>
          <a:sy n="117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31439-9317-1349-BE6A-694B4F4A5D4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9ABF7-52F6-E541-9071-E07D46AEA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2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9ABF7-52F6-E541-9071-E07D46AEA3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C4CE4-8DA7-A51C-8BE8-4CCA41E1F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47CE33-1B91-76C4-CDFB-4D2024B20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B8DDDF-1913-AB1D-29A1-F03C127B9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CD5EA-C644-CC95-51B1-4A254334B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9ABF7-52F6-E541-9071-E07D46AEA3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18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FA3A9-A6BE-E24A-30BB-BEBA4A771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E60CFF-8830-08D4-5DB5-5C1B3FBBA4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3923B-0463-F7E8-1A32-598661786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9F204-5EFC-4689-DE9F-222EA942E9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9ABF7-52F6-E541-9071-E07D46AEA3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17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9ABF7-52F6-E541-9071-E07D46AEA3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64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BCF-A476-973C-E2A3-F5D81384C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D1708-E318-12A6-F331-8A44502C0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F7052-37B3-28B6-24B5-699054655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F97BC-B30E-F0CF-CE5B-4199578D8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B980F-4EBA-B26B-F26A-9F0EBDC0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53DE-F1CD-A5AE-2DE3-90FDB730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D7996-CCF8-3B0B-BC18-2221BD13F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E9C84-2AAE-CC36-6D0C-75A544681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B7756-CF0B-95B6-FFF3-9E0C655EE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73C02-7180-89A1-F9D1-96A08B0F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62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9860CB-C372-D28E-BCD3-281E316FF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BB58D-C4CE-194E-6EC8-1FA0157B9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58371-3355-7BF9-FBEE-9DA8A48DA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C4A7C-AC47-CFC9-EB3A-A394B952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2D8A5-9221-0D14-8516-7D9B64610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6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07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548E-DB53-B175-CDDB-04047E29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A30DC-899F-FF24-0F2E-91CA320A6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76D10-72E0-7608-074A-1C24C9A4D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91C38-DE09-2421-0CFC-4DBA81B19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A808D-B91B-EAA6-CB54-78B80947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9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A971-24DA-1535-AB8F-489567292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B82E5-23E8-0FA2-77D5-61F2CA127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2A53F-B6D5-5E4C-7980-6CE796095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B0F08-B3CE-F609-EEB2-24ADB150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6270C-626A-7A1F-2A6B-E8C54F0D9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43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0D07E-7065-F8C3-EE3C-937F30D8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E377-BF42-5B94-FFBE-E548E26E42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A2611-F127-CEF8-366F-44D46AAA6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D30DE-03BD-3FD3-ACBB-2647689F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82014-F911-FF52-9D92-23FA1066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EC2E7-F3E6-AAA5-0539-39EADBCE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95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F8B6-09D9-E12D-1039-36ED5CABE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118D4-EDDF-FF0E-B7EE-886363C8F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5940F2-48CE-7540-4092-EFD47FDD1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5ED7A-0585-352E-A6B9-94C6F78BF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26D09-C4C4-1A50-0FFE-0D164EBED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95E003-C2E4-DC2C-4622-F64596484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A9B7D0-12D8-405C-CCDA-0B9875245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DBB69-3642-0463-05AD-DA33D6EA0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0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325B-3F25-EA56-82A8-19C9E274F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D65766-5C21-A098-6DF5-4F89110FE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09AFC-74BF-4D32-C8CE-DC799B757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F051C-5067-E04B-0AD5-3EC261C3D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0154E-8F7E-8EFC-4456-27406C317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DFF294-8F7C-2429-CE85-4290BD480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44038-3DD4-07DB-43CB-904A71E2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8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5F6A-3C58-C06B-998F-48E490F43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BFFD-5335-C687-4F44-12D6059EB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E04EF-D529-8F2F-D436-6C94DBE50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04222-1309-E1A1-4DE0-240FDB47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069C8-DD3A-364D-F6B9-24B2210D9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BD5BB-D299-3969-3E2C-7901B537B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C4672-BBF6-1F66-98C7-FED23CC5E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1FAAB2-8E41-7952-D948-3C1B61BF8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5A895-E10B-2D22-EF97-B5F2BB023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69055-E9B7-67B1-3D5B-A8F6DA552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599A2-1976-6F8F-CB70-E0CD94A76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C1E02-2D18-F5BE-D8E1-DDF2FF37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3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4B6C36-2FCB-8714-62E1-4D69972D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F8021-F5D1-2917-5F4F-D21C59999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B5DD2-C26A-8C0B-8D1F-61DF12B278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39F936-1924-3642-A3AF-A776D1FC222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4D5E8-C55A-B066-6626-F1D331F6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C92A5-D245-A031-2ED9-5A82B793B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9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Open folder outline">
            <a:extLst>
              <a:ext uri="{FF2B5EF4-FFF2-40B4-BE49-F238E27FC236}">
                <a16:creationId xmlns:a16="http://schemas.microsoft.com/office/drawing/2014/main" id="{23F27565-8796-470B-BFB0-D4EAB58DA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7088" y="239125"/>
            <a:ext cx="914400" cy="914400"/>
          </a:xfrm>
          <a:prstGeom prst="rect">
            <a:avLst/>
          </a:prstGeom>
        </p:spPr>
      </p:pic>
      <p:pic>
        <p:nvPicPr>
          <p:cNvPr id="7" name="Graphic 6" descr="Open folder with solid fill">
            <a:extLst>
              <a:ext uri="{FF2B5EF4-FFF2-40B4-BE49-F238E27FC236}">
                <a16:creationId xmlns:a16="http://schemas.microsoft.com/office/drawing/2014/main" id="{4C481BBA-11C6-F59C-423F-C37C43C35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3182" y="26821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3AC59E-DD8A-DC23-5FB4-54DAE73763D1}"/>
              </a:ext>
            </a:extLst>
          </p:cNvPr>
          <p:cNvSpPr txBox="1"/>
          <p:nvPr/>
        </p:nvSpPr>
        <p:spPr>
          <a:xfrm>
            <a:off x="3184013" y="1153525"/>
            <a:ext cx="1300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inputfolder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C0FAE-10B2-02C0-0DE1-1FF4C1CCCFCC}"/>
              </a:ext>
            </a:extLst>
          </p:cNvPr>
          <p:cNvSpPr txBox="1"/>
          <p:nvPr/>
        </p:nvSpPr>
        <p:spPr>
          <a:xfrm>
            <a:off x="5397592" y="1153525"/>
            <a:ext cx="24746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$CESMDATAROOT/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inputdata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 descr="Open folder outline">
            <a:extLst>
              <a:ext uri="{FF2B5EF4-FFF2-40B4-BE49-F238E27FC236}">
                <a16:creationId xmlns:a16="http://schemas.microsoft.com/office/drawing/2014/main" id="{FDDA21C1-7916-1D45-A332-98AD3E26C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7088" y="1831428"/>
            <a:ext cx="914400" cy="914400"/>
          </a:xfrm>
          <a:prstGeom prst="rect">
            <a:avLst/>
          </a:prstGeom>
        </p:spPr>
      </p:pic>
      <p:pic>
        <p:nvPicPr>
          <p:cNvPr id="12" name="Graphic 11" descr="Open folder with solid fill">
            <a:extLst>
              <a:ext uri="{FF2B5EF4-FFF2-40B4-BE49-F238E27FC236}">
                <a16:creationId xmlns:a16="http://schemas.microsoft.com/office/drawing/2014/main" id="{0B5793CF-E58B-A937-834A-CF80439FC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3182" y="1849100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760AA-7FA8-F1F3-5BEB-DE929FDC08F4}"/>
              </a:ext>
            </a:extLst>
          </p:cNvPr>
          <p:cNvSpPr txBox="1"/>
          <p:nvPr/>
        </p:nvSpPr>
        <p:spPr>
          <a:xfrm>
            <a:off x="3184013" y="2745828"/>
            <a:ext cx="1392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outputfolder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AB0D0-AA8B-B858-3A10-A66B600F31AC}"/>
              </a:ext>
            </a:extLst>
          </p:cNvPr>
          <p:cNvSpPr txBox="1"/>
          <p:nvPr/>
        </p:nvSpPr>
        <p:spPr>
          <a:xfrm>
            <a:off x="5345040" y="2838161"/>
            <a:ext cx="2838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$CESMDATAROOT/Archive/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lnd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/hist</a:t>
            </a:r>
          </a:p>
        </p:txBody>
      </p:sp>
      <p:pic>
        <p:nvPicPr>
          <p:cNvPr id="15" name="Graphic 14" descr="Open folder outline">
            <a:extLst>
              <a:ext uri="{FF2B5EF4-FFF2-40B4-BE49-F238E27FC236}">
                <a16:creationId xmlns:a16="http://schemas.microsoft.com/office/drawing/2014/main" id="{8A8C8CCF-FB70-CF34-7B7F-77A34F953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640" y="3516064"/>
            <a:ext cx="914400" cy="914400"/>
          </a:xfrm>
          <a:prstGeom prst="rect">
            <a:avLst/>
          </a:prstGeom>
        </p:spPr>
      </p:pic>
      <p:pic>
        <p:nvPicPr>
          <p:cNvPr id="16" name="Graphic 15" descr="Open folder with solid fill">
            <a:extLst>
              <a:ext uri="{FF2B5EF4-FFF2-40B4-BE49-F238E27FC236}">
                <a16:creationId xmlns:a16="http://schemas.microsoft.com/office/drawing/2014/main" id="{12C6DBBE-A648-F996-1BC3-ACD3289AC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3182" y="3516064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7E19A4-0DC3-408F-1517-185939A1105D}"/>
              </a:ext>
            </a:extLst>
          </p:cNvPr>
          <p:cNvSpPr txBox="1"/>
          <p:nvPr/>
        </p:nvSpPr>
        <p:spPr>
          <a:xfrm>
            <a:off x="3236565" y="4430464"/>
            <a:ext cx="1493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scriptsfolder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E8A037-17DC-F832-EBD9-33E53AAB29EE}"/>
              </a:ext>
            </a:extLst>
          </p:cNvPr>
          <p:cNvSpPr txBox="1"/>
          <p:nvPr/>
        </p:nvSpPr>
        <p:spPr>
          <a:xfrm>
            <a:off x="4928515" y="4505125"/>
            <a:ext cx="2838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/p/scripts</a:t>
            </a:r>
          </a:p>
        </p:txBody>
      </p:sp>
      <p:pic>
        <p:nvPicPr>
          <p:cNvPr id="19" name="Graphic 18" descr="Open folder outline">
            <a:extLst>
              <a:ext uri="{FF2B5EF4-FFF2-40B4-BE49-F238E27FC236}">
                <a16:creationId xmlns:a16="http://schemas.microsoft.com/office/drawing/2014/main" id="{1B94EF43-A4D6-5A33-6BD7-93C582CFE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4744" y="5200700"/>
            <a:ext cx="914400" cy="914400"/>
          </a:xfrm>
          <a:prstGeom prst="rect">
            <a:avLst/>
          </a:prstGeom>
        </p:spPr>
      </p:pic>
      <p:pic>
        <p:nvPicPr>
          <p:cNvPr id="20" name="Graphic 19" descr="Open folder with solid fill">
            <a:extLst>
              <a:ext uri="{FF2B5EF4-FFF2-40B4-BE49-F238E27FC236}">
                <a16:creationId xmlns:a16="http://schemas.microsoft.com/office/drawing/2014/main" id="{52531819-1BBA-C4DD-FC83-DF289D688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3182" y="5200700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ACB4BA-FCD4-FCD6-B483-D6883690E489}"/>
              </a:ext>
            </a:extLst>
          </p:cNvPr>
          <p:cNvSpPr txBox="1"/>
          <p:nvPr/>
        </p:nvSpPr>
        <p:spPr>
          <a:xfrm>
            <a:off x="3397863" y="6115100"/>
            <a:ext cx="1493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logfolder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F9CC8E-3471-91F1-8718-8082316184C3}"/>
              </a:ext>
            </a:extLst>
          </p:cNvPr>
          <p:cNvSpPr txBox="1"/>
          <p:nvPr/>
        </p:nvSpPr>
        <p:spPr>
          <a:xfrm>
            <a:off x="5345040" y="6207433"/>
            <a:ext cx="2838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$CESMDATAROOT/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CaseOutputs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aphic 23" descr="Transfer outline">
            <a:extLst>
              <a:ext uri="{FF2B5EF4-FFF2-40B4-BE49-F238E27FC236}">
                <a16:creationId xmlns:a16="http://schemas.microsoft.com/office/drawing/2014/main" id="{30CF58B8-BB36-AEE4-087B-87A9743CA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8976" y="2086693"/>
            <a:ext cx="544264" cy="544264"/>
          </a:xfrm>
          <a:prstGeom prst="rect">
            <a:avLst/>
          </a:prstGeom>
        </p:spPr>
      </p:pic>
      <p:pic>
        <p:nvPicPr>
          <p:cNvPr id="27" name="Graphic 26" descr="Transfer outline">
            <a:extLst>
              <a:ext uri="{FF2B5EF4-FFF2-40B4-BE49-F238E27FC236}">
                <a16:creationId xmlns:a16="http://schemas.microsoft.com/office/drawing/2014/main" id="{F1DBDD48-E7B4-C845-0A87-CAB887DCE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8976" y="453280"/>
            <a:ext cx="544264" cy="544264"/>
          </a:xfrm>
          <a:prstGeom prst="rect">
            <a:avLst/>
          </a:prstGeom>
        </p:spPr>
      </p:pic>
      <p:pic>
        <p:nvPicPr>
          <p:cNvPr id="28" name="Graphic 27" descr="Transfer outline">
            <a:extLst>
              <a:ext uri="{FF2B5EF4-FFF2-40B4-BE49-F238E27FC236}">
                <a16:creationId xmlns:a16="http://schemas.microsoft.com/office/drawing/2014/main" id="{37E57970-8231-A144-DCFA-7AD83CBE0C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8976" y="3748790"/>
            <a:ext cx="544264" cy="544264"/>
          </a:xfrm>
          <a:prstGeom prst="rect">
            <a:avLst/>
          </a:prstGeom>
        </p:spPr>
      </p:pic>
      <p:pic>
        <p:nvPicPr>
          <p:cNvPr id="29" name="Graphic 23" descr="Transfer outline">
            <a:extLst>
              <a:ext uri="{FF2B5EF4-FFF2-40B4-BE49-F238E27FC236}">
                <a16:creationId xmlns:a16="http://schemas.microsoft.com/office/drawing/2014/main" id="{30CF58B8-BB36-AEE4-087B-87A9743CA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8976" y="5385768"/>
            <a:ext cx="544264" cy="5442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571AF24-E89E-C37B-8582-61F982586F73}"/>
              </a:ext>
            </a:extLst>
          </p:cNvPr>
          <p:cNvSpPr txBox="1"/>
          <p:nvPr/>
        </p:nvSpPr>
        <p:spPr>
          <a:xfrm>
            <a:off x="1102339" y="511659"/>
            <a:ext cx="2081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CLM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en-US" dirty="0"/>
              <a:t>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B7D2E3-87A0-3399-BF6B-6396E9918788}"/>
              </a:ext>
            </a:extLst>
          </p:cNvPr>
          <p:cNvSpPr txBox="1"/>
          <p:nvPr/>
        </p:nvSpPr>
        <p:spPr>
          <a:xfrm>
            <a:off x="1102339" y="2072964"/>
            <a:ext cx="2081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 output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land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8CED8A-E8B3-F2BC-EDC7-B3B825B20AFC}"/>
              </a:ext>
            </a:extLst>
          </p:cNvPr>
          <p:cNvSpPr txBox="1"/>
          <p:nvPr/>
        </p:nvSpPr>
        <p:spPr>
          <a:xfrm>
            <a:off x="1102339" y="3633695"/>
            <a:ext cx="2081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Scripts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Bash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Cases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417B81-A785-6940-BA5F-5198D9D2AE59}"/>
              </a:ext>
            </a:extLst>
          </p:cNvPr>
          <p:cNvSpPr txBox="1"/>
          <p:nvPr/>
        </p:nvSpPr>
        <p:spPr>
          <a:xfrm>
            <a:off x="1154891" y="5252531"/>
            <a:ext cx="2081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Case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Cases output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ABA385-2997-89A6-BDC8-E4495EAD6476}"/>
              </a:ext>
            </a:extLst>
          </p:cNvPr>
          <p:cNvSpPr txBox="1"/>
          <p:nvPr/>
        </p:nvSpPr>
        <p:spPr>
          <a:xfrm>
            <a:off x="3417851" y="5860"/>
            <a:ext cx="73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966BB0-A098-34B9-9AD0-ADEDD5F9A4BE}"/>
              </a:ext>
            </a:extLst>
          </p:cNvPr>
          <p:cNvSpPr txBox="1"/>
          <p:nvPr/>
        </p:nvSpPr>
        <p:spPr>
          <a:xfrm>
            <a:off x="5831604" y="4236"/>
            <a:ext cx="117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2539758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D97AE48-C1CF-66FB-753C-67F0ED0A270E}"/>
              </a:ext>
            </a:extLst>
          </p:cNvPr>
          <p:cNvSpPr txBox="1"/>
          <p:nvPr/>
        </p:nvSpPr>
        <p:spPr>
          <a:xfrm>
            <a:off x="811307" y="1396302"/>
            <a:ext cx="3775264" cy="258532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Box outline">
            <a:extLst>
              <a:ext uri="{FF2B5EF4-FFF2-40B4-BE49-F238E27FC236}">
                <a16:creationId xmlns:a16="http://schemas.microsoft.com/office/drawing/2014/main" id="{2AED53E2-9226-4205-E3B0-40D9E1F8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4323" y="161699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DA0E2-C190-58FB-02CD-BE1C5813F140}"/>
              </a:ext>
            </a:extLst>
          </p:cNvPr>
          <p:cNvSpPr txBox="1"/>
          <p:nvPr/>
        </p:nvSpPr>
        <p:spPr>
          <a:xfrm>
            <a:off x="1001000" y="253966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우분투 18.04 도커(Docker) 설치 방법 - 코스모스팜 블로그">
            <a:extLst>
              <a:ext uri="{FF2B5EF4-FFF2-40B4-BE49-F238E27FC236}">
                <a16:creationId xmlns:a16="http://schemas.microsoft.com/office/drawing/2014/main" id="{7D49AA9A-AF67-B630-EEF1-6508EAF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23" y="1510726"/>
            <a:ext cx="645630" cy="38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ngularity Container Ation User guide 2.6">
            <a:extLst>
              <a:ext uri="{FF2B5EF4-FFF2-40B4-BE49-F238E27FC236}">
                <a16:creationId xmlns:a16="http://schemas.microsoft.com/office/drawing/2014/main" id="{7C16C9BA-8536-DECC-D849-5C3959645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4" b="26084"/>
          <a:stretch/>
        </p:blipFill>
        <p:spPr bwMode="auto">
          <a:xfrm>
            <a:off x="958849" y="2054907"/>
            <a:ext cx="420858" cy="39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ACA455-9F9A-275A-1EAA-838AA57A7DD4}"/>
              </a:ext>
            </a:extLst>
          </p:cNvPr>
          <p:cNvSpPr txBox="1"/>
          <p:nvPr/>
        </p:nvSpPr>
        <p:spPr>
          <a:xfrm>
            <a:off x="1001000" y="3174215"/>
            <a:ext cx="31518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CLM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(hosted by NCAR)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GitHub: 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/ESCOMP/CTSM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93E36-00B0-062E-889B-036F0A638085}"/>
              </a:ext>
            </a:extLst>
          </p:cNvPr>
          <p:cNvSpPr txBox="1"/>
          <p:nvPr/>
        </p:nvSpPr>
        <p:spPr>
          <a:xfrm>
            <a:off x="5112199" y="3119539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CLM/CTSM in container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57874B-DCDC-8B41-72D8-AC3E1E16F488}"/>
              </a:ext>
            </a:extLst>
          </p:cNvPr>
          <p:cNvSpPr txBox="1"/>
          <p:nvPr/>
        </p:nvSpPr>
        <p:spPr>
          <a:xfrm>
            <a:off x="5400517" y="3681816"/>
            <a:ext cx="2846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./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create_case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xmlchange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case.build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preview_namelists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case.submit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BDEB77-0F6C-8075-9F92-BAC1AF92BD77}"/>
              </a:ext>
            </a:extLst>
          </p:cNvPr>
          <p:cNvSpPr/>
          <p:nvPr/>
        </p:nvSpPr>
        <p:spPr>
          <a:xfrm>
            <a:off x="5307420" y="3661763"/>
            <a:ext cx="2413680" cy="1454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4AE4AA-BFF5-3149-FFE2-DD342FCF8B8C}"/>
              </a:ext>
            </a:extLst>
          </p:cNvPr>
          <p:cNvCxnSpPr>
            <a:cxnSpLocks/>
          </p:cNvCxnSpPr>
          <p:nvPr/>
        </p:nvCxnSpPr>
        <p:spPr>
          <a:xfrm>
            <a:off x="4397829" y="3305391"/>
            <a:ext cx="47767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956B5CF-8F28-DC6A-928F-074F5D772833}"/>
              </a:ext>
            </a:extLst>
          </p:cNvPr>
          <p:cNvCxnSpPr>
            <a:endCxn id="17" idx="3"/>
          </p:cNvCxnSpPr>
          <p:nvPr/>
        </p:nvCxnSpPr>
        <p:spPr>
          <a:xfrm rot="16200000" flipH="1">
            <a:off x="3451411" y="2842133"/>
            <a:ext cx="819222" cy="583606"/>
          </a:xfrm>
          <a:prstGeom prst="bentConnector4">
            <a:avLst>
              <a:gd name="adj1" fmla="val 27458"/>
              <a:gd name="adj2" fmla="val 13917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DB8F3C3-7C05-B55C-D2E7-ADD7FA70A469}"/>
              </a:ext>
            </a:extLst>
          </p:cNvPr>
          <p:cNvSpPr txBox="1"/>
          <p:nvPr/>
        </p:nvSpPr>
        <p:spPr>
          <a:xfrm>
            <a:off x="1859353" y="3180463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CLMU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76B80-08A6-2B23-4FF3-B284E1F1E324}"/>
              </a:ext>
            </a:extLst>
          </p:cNvPr>
          <p:cNvSpPr txBox="1"/>
          <p:nvPr/>
        </p:nvSpPr>
        <p:spPr>
          <a:xfrm>
            <a:off x="5472946" y="1555266"/>
            <a:ext cx="1897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CLMU-App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8ACD82-F42C-1978-CE9D-2F21EC3900C1}"/>
              </a:ext>
            </a:extLst>
          </p:cNvPr>
          <p:cNvSpPr txBox="1"/>
          <p:nvPr/>
        </p:nvSpPr>
        <p:spPr>
          <a:xfrm>
            <a:off x="902262" y="4597651"/>
            <a:ext cx="534031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AMD</a:t>
            </a:r>
          </a:p>
          <a:p>
            <a:pPr algn="ctr"/>
            <a:r>
              <a:rPr lang="en-US" sz="105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981E5-CBF0-A341-804E-B579125858BB}"/>
              </a:ext>
            </a:extLst>
          </p:cNvPr>
          <p:cNvSpPr txBox="1"/>
          <p:nvPr/>
        </p:nvSpPr>
        <p:spPr>
          <a:xfrm>
            <a:off x="1762063" y="4597651"/>
            <a:ext cx="534030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</a:t>
            </a:r>
          </a:p>
          <a:p>
            <a:pPr algn="ctr"/>
            <a:r>
              <a:rPr lang="en-US" sz="11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8AAAB1-E1D3-7970-0E09-BF1CDDD0EB6F}"/>
              </a:ext>
            </a:extLst>
          </p:cNvPr>
          <p:cNvSpPr txBox="1"/>
          <p:nvPr/>
        </p:nvSpPr>
        <p:spPr>
          <a:xfrm>
            <a:off x="811307" y="4220187"/>
            <a:ext cx="697146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423455-CEE3-8651-E42E-D2F28B520A66}"/>
              </a:ext>
            </a:extLst>
          </p:cNvPr>
          <p:cNvSpPr txBox="1"/>
          <p:nvPr/>
        </p:nvSpPr>
        <p:spPr>
          <a:xfrm>
            <a:off x="1671108" y="4220187"/>
            <a:ext cx="697146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C72D97-7885-DE89-E578-770CDED4C854}"/>
              </a:ext>
            </a:extLst>
          </p:cNvPr>
          <p:cNvSpPr txBox="1"/>
          <p:nvPr/>
        </p:nvSpPr>
        <p:spPr>
          <a:xfrm>
            <a:off x="2523989" y="4216340"/>
            <a:ext cx="697146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1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</a:t>
            </a:r>
            <a:endParaRPr lang="en-US" sz="11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2AEC2B-BB1B-D460-FF7E-E2D6D6E8CE86}"/>
              </a:ext>
            </a:extLst>
          </p:cNvPr>
          <p:cNvSpPr/>
          <p:nvPr/>
        </p:nvSpPr>
        <p:spPr>
          <a:xfrm>
            <a:off x="620486" y="1104900"/>
            <a:ext cx="7794171" cy="4495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76945A3-974E-2F06-570A-8EA98966931D}"/>
              </a:ext>
            </a:extLst>
          </p:cNvPr>
          <p:cNvSpPr/>
          <p:nvPr/>
        </p:nvSpPr>
        <p:spPr>
          <a:xfrm>
            <a:off x="8128502" y="2628569"/>
            <a:ext cx="729342" cy="395215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B714F7-193E-09D6-681C-0D05469DC723}"/>
              </a:ext>
            </a:extLst>
          </p:cNvPr>
          <p:cNvSpPr/>
          <p:nvPr/>
        </p:nvSpPr>
        <p:spPr>
          <a:xfrm>
            <a:off x="8881081" y="1104900"/>
            <a:ext cx="2472741" cy="4495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4D34-40F7-43DC-9832-36CF69FC2EF3}"/>
              </a:ext>
            </a:extLst>
          </p:cNvPr>
          <p:cNvSpPr txBox="1"/>
          <p:nvPr/>
        </p:nvSpPr>
        <p:spPr>
          <a:xfrm>
            <a:off x="9243293" y="1277181"/>
            <a:ext cx="194226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pyclmuapp</a:t>
            </a:r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Pull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forcing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41350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0B75DF09-17D4-097E-B28D-7096129DE6C1}"/>
              </a:ext>
            </a:extLst>
          </p:cNvPr>
          <p:cNvGrpSpPr/>
          <p:nvPr/>
        </p:nvGrpSpPr>
        <p:grpSpPr>
          <a:xfrm>
            <a:off x="1509266" y="0"/>
            <a:ext cx="9173468" cy="4068279"/>
            <a:chOff x="1942847" y="740989"/>
            <a:chExt cx="9173468" cy="406827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4DE2CAA-5BDA-C95F-0E95-434D9C37A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9691" y="740989"/>
              <a:ext cx="5766624" cy="40682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 descr="Earth">
                  <a:extLst>
                    <a:ext uri="{FF2B5EF4-FFF2-40B4-BE49-F238E27FC236}">
                      <a16:creationId xmlns:a16="http://schemas.microsoft.com/office/drawing/2014/main" id="{070FE39A-C935-9AC7-5004-8FD94E738BE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65552636"/>
                    </p:ext>
                  </p:extLst>
                </p:nvPr>
              </p:nvGraphicFramePr>
              <p:xfrm>
                <a:off x="1942847" y="1304365"/>
                <a:ext cx="2940128" cy="2940128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2940128" cy="2940128"/>
                      </a:xfrm>
                      <a:prstGeom prst="rect">
                        <a:avLst/>
                      </a:prstGeom>
                    </am3d:spPr>
                    <am3d:camera>
                      <am3d:pos x="0" y="0" z="814692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00000" d="1000000"/>
                      <am3d:preTrans dx="0" dy="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320652" ay="-2945258" az="-6597383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527356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 descr="Earth">
                  <a:extLst>
                    <a:ext uri="{FF2B5EF4-FFF2-40B4-BE49-F238E27FC236}">
                      <a16:creationId xmlns:a16="http://schemas.microsoft.com/office/drawing/2014/main" id="{070FE39A-C935-9AC7-5004-8FD94E738BE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09266" y="563376"/>
                  <a:ext cx="2940128" cy="294012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36B6D55-76FC-AA10-FF1A-77124600C998}"/>
                </a:ext>
              </a:extLst>
            </p:cNvPr>
            <p:cNvSpPr/>
            <p:nvPr/>
          </p:nvSpPr>
          <p:spPr>
            <a:xfrm>
              <a:off x="3784235" y="3052482"/>
              <a:ext cx="107576" cy="10757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D6845C7-1412-0D5A-B2E1-29CC3B536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1811" y="740989"/>
              <a:ext cx="1457880" cy="23114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388EA87-E357-9489-721C-819DBEE78EEC}"/>
                </a:ext>
              </a:extLst>
            </p:cNvPr>
            <p:cNvCxnSpPr>
              <a:cxnSpLocks/>
            </p:cNvCxnSpPr>
            <p:nvPr/>
          </p:nvCxnSpPr>
          <p:spPr>
            <a:xfrm>
              <a:off x="3891811" y="3160058"/>
              <a:ext cx="1457880" cy="16492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99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F8E85-4DD8-A3B3-161A-680B8DA05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18ED86-8817-8890-C499-1BC1F1CE069A}"/>
              </a:ext>
            </a:extLst>
          </p:cNvPr>
          <p:cNvSpPr txBox="1"/>
          <p:nvPr/>
        </p:nvSpPr>
        <p:spPr>
          <a:xfrm>
            <a:off x="261257" y="25613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CLMU-App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4E28506-CD66-6B91-6D58-704A4124D271}"/>
              </a:ext>
            </a:extLst>
          </p:cNvPr>
          <p:cNvSpPr/>
          <p:nvPr/>
        </p:nvSpPr>
        <p:spPr>
          <a:xfrm>
            <a:off x="261257" y="677576"/>
            <a:ext cx="6302829" cy="74942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&gt;</a:t>
            </a:r>
            <a:r>
              <a:rPr lang="en-GB">
                <a:effectLst/>
              </a:rPr>
              <a:t> </a:t>
            </a:r>
            <a:r>
              <a:rPr lang="en-GB" dirty="0">
                <a:effectLst/>
              </a:rPr>
              <a:t>docker</a:t>
            </a:r>
            <a:r>
              <a:rPr lang="en-GB" dirty="0"/>
              <a:t> </a:t>
            </a:r>
            <a:r>
              <a:rPr lang="en-GB" dirty="0">
                <a:effectLst/>
              </a:rPr>
              <a:t>pull</a:t>
            </a:r>
            <a:r>
              <a:rPr lang="en-GB" dirty="0"/>
              <a:t> </a:t>
            </a:r>
            <a:r>
              <a:rPr lang="en-GB" dirty="0" err="1">
                <a:effectLst/>
              </a:rPr>
              <a:t>envdes</a:t>
            </a:r>
            <a:r>
              <a:rPr lang="en-GB" dirty="0">
                <a:solidFill>
                  <a:srgbClr val="666666"/>
                </a:solidFill>
                <a:effectLst/>
              </a:rPr>
              <a:t>/</a:t>
            </a:r>
            <a:r>
              <a:rPr lang="en-GB" dirty="0">
                <a:effectLst/>
              </a:rPr>
              <a:t>clmu</a:t>
            </a:r>
            <a:r>
              <a:rPr lang="en-GB" dirty="0">
                <a:solidFill>
                  <a:srgbClr val="666666"/>
                </a:solidFill>
                <a:effectLst/>
              </a:rPr>
              <a:t>-</a:t>
            </a:r>
            <a:r>
              <a:rPr lang="en-GB" dirty="0">
                <a:effectLst/>
              </a:rPr>
              <a:t>app:</a:t>
            </a:r>
            <a:r>
              <a:rPr lang="en-GB" dirty="0">
                <a:solidFill>
                  <a:srgbClr val="666666"/>
                </a:solidFill>
                <a:effectLst/>
              </a:rPr>
              <a:t>1.0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AB0601-5750-2E02-C035-90DE369FBD80}"/>
              </a:ext>
            </a:extLst>
          </p:cNvPr>
          <p:cNvSpPr txBox="1"/>
          <p:nvPr/>
        </p:nvSpPr>
        <p:spPr>
          <a:xfrm>
            <a:off x="353785" y="492910"/>
            <a:ext cx="156209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dirty="0"/>
              <a:t>Pull image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2762D32-C6AF-1FCE-91DB-29A701C0D1A0}"/>
              </a:ext>
            </a:extLst>
          </p:cNvPr>
          <p:cNvSpPr/>
          <p:nvPr/>
        </p:nvSpPr>
        <p:spPr>
          <a:xfrm>
            <a:off x="261257" y="1709823"/>
            <a:ext cx="8654143" cy="7905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effectLst/>
              </a:rPr>
              <a:t>&gt; docker</a:t>
            </a:r>
            <a:r>
              <a:rPr lang="en-GB" dirty="0"/>
              <a:t> </a:t>
            </a:r>
            <a:r>
              <a:rPr lang="en-GB" dirty="0">
                <a:effectLst/>
              </a:rPr>
              <a:t>run</a:t>
            </a:r>
            <a:r>
              <a:rPr lang="en-GB" dirty="0"/>
              <a:t> </a:t>
            </a:r>
            <a:r>
              <a:rPr lang="en-GB" dirty="0">
                <a:solidFill>
                  <a:srgbClr val="666666"/>
                </a:solidFill>
                <a:effectLst/>
              </a:rPr>
              <a:t>--</a:t>
            </a:r>
            <a:r>
              <a:rPr lang="en-GB" dirty="0">
                <a:effectLst/>
              </a:rPr>
              <a:t>hostname</a:t>
            </a:r>
            <a:r>
              <a:rPr lang="en-GB" dirty="0"/>
              <a:t> </a:t>
            </a:r>
            <a:r>
              <a:rPr lang="en-GB" dirty="0" err="1">
                <a:effectLst/>
              </a:rPr>
              <a:t>clmu</a:t>
            </a:r>
            <a:r>
              <a:rPr lang="en-GB" dirty="0">
                <a:solidFill>
                  <a:srgbClr val="666666"/>
                </a:solidFill>
                <a:effectLst/>
              </a:rPr>
              <a:t>-</a:t>
            </a:r>
            <a:r>
              <a:rPr lang="en-GB" dirty="0">
                <a:effectLst/>
              </a:rPr>
              <a:t>app</a:t>
            </a:r>
            <a:r>
              <a:rPr lang="en-GB" dirty="0"/>
              <a:t> </a:t>
            </a:r>
            <a:r>
              <a:rPr lang="en-GB" dirty="0">
                <a:solidFill>
                  <a:srgbClr val="666666"/>
                </a:solidFill>
                <a:effectLst/>
              </a:rPr>
              <a:t>--</a:t>
            </a:r>
            <a:r>
              <a:rPr lang="en-GB" dirty="0">
                <a:effectLst/>
              </a:rPr>
              <a:t>name</a:t>
            </a:r>
            <a:r>
              <a:rPr lang="en-GB" dirty="0"/>
              <a:t> </a:t>
            </a:r>
            <a:r>
              <a:rPr lang="en-GB" dirty="0" err="1">
                <a:effectLst/>
              </a:rPr>
              <a:t>ContainerName</a:t>
            </a:r>
            <a:r>
              <a:rPr lang="en-GB" dirty="0"/>
              <a:t> </a:t>
            </a:r>
            <a:r>
              <a:rPr lang="en-GB" dirty="0">
                <a:solidFill>
                  <a:srgbClr val="666666"/>
                </a:solidFill>
                <a:effectLst/>
              </a:rPr>
              <a:t>-</a:t>
            </a:r>
            <a:r>
              <a:rPr lang="en-GB" dirty="0">
                <a:effectLst/>
              </a:rPr>
              <a:t>it</a:t>
            </a:r>
            <a:r>
              <a:rPr lang="en-GB" dirty="0"/>
              <a:t> </a:t>
            </a:r>
            <a:r>
              <a:rPr lang="en-GB" dirty="0" err="1">
                <a:effectLst/>
              </a:rPr>
              <a:t>envdes</a:t>
            </a:r>
            <a:r>
              <a:rPr lang="en-GB" dirty="0">
                <a:solidFill>
                  <a:srgbClr val="666666"/>
                </a:solidFill>
                <a:effectLst/>
              </a:rPr>
              <a:t>/</a:t>
            </a:r>
            <a:r>
              <a:rPr lang="en-GB" dirty="0">
                <a:effectLst/>
              </a:rPr>
              <a:t>clmu</a:t>
            </a:r>
            <a:r>
              <a:rPr lang="en-GB" dirty="0">
                <a:solidFill>
                  <a:srgbClr val="666666"/>
                </a:solidFill>
                <a:effectLst/>
              </a:rPr>
              <a:t>-</a:t>
            </a:r>
            <a:r>
              <a:rPr lang="en-GB" dirty="0">
                <a:effectLst/>
              </a:rPr>
              <a:t>app:</a:t>
            </a:r>
            <a:r>
              <a:rPr lang="en-GB" dirty="0">
                <a:solidFill>
                  <a:srgbClr val="666666"/>
                </a:solidFill>
                <a:effectLst/>
              </a:rPr>
              <a:t>1.0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DA741E-183A-C4A0-BD52-17EF9F109EF8}"/>
              </a:ext>
            </a:extLst>
          </p:cNvPr>
          <p:cNvSpPr txBox="1"/>
          <p:nvPr/>
        </p:nvSpPr>
        <p:spPr>
          <a:xfrm>
            <a:off x="353785" y="1530600"/>
            <a:ext cx="1758044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dirty="0"/>
              <a:t>Run container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D8C57B2-6682-7412-5500-DC2E60E8ACDA}"/>
              </a:ext>
            </a:extLst>
          </p:cNvPr>
          <p:cNvSpPr/>
          <p:nvPr/>
        </p:nvSpPr>
        <p:spPr>
          <a:xfrm>
            <a:off x="261257" y="2967817"/>
            <a:ext cx="6302829" cy="208308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rgbClr val="008000"/>
                </a:solidFill>
                <a:effectLst/>
              </a:rPr>
              <a:t>&gt; cd</a:t>
            </a:r>
            <a:r>
              <a:rPr lang="en-GB" dirty="0">
                <a:solidFill>
                  <a:srgbClr val="BBBBBB"/>
                </a:solidFill>
                <a:effectLst/>
              </a:rPr>
              <a:t> </a:t>
            </a:r>
            <a:r>
              <a:rPr lang="en-GB" dirty="0">
                <a:solidFill>
                  <a:srgbClr val="19177C"/>
                </a:solidFill>
                <a:effectLst/>
              </a:rPr>
              <a:t>$CASESCRIPT</a:t>
            </a:r>
          </a:p>
          <a:p>
            <a:r>
              <a:rPr lang="en-GB" dirty="0"/>
              <a:t>&gt; ./</a:t>
            </a:r>
            <a:r>
              <a:rPr lang="en-GB" dirty="0" err="1"/>
              <a:t>create_newcase</a:t>
            </a:r>
            <a:r>
              <a:rPr lang="en-GB" dirty="0"/>
              <a:t> ..</a:t>
            </a:r>
          </a:p>
          <a:p>
            <a:r>
              <a:rPr lang="en-GB" dirty="0"/>
              <a:t>&gt; ./</a:t>
            </a:r>
            <a:r>
              <a:rPr lang="en-GB" dirty="0" err="1"/>
              <a:t>xmlchange</a:t>
            </a:r>
            <a:r>
              <a:rPr lang="en-GB" dirty="0"/>
              <a:t> …</a:t>
            </a:r>
          </a:p>
          <a:p>
            <a:r>
              <a:rPr lang="en-GB" dirty="0"/>
              <a:t>&gt; ./</a:t>
            </a:r>
            <a:r>
              <a:rPr lang="en-GB" dirty="0" err="1"/>
              <a:t>case.setup</a:t>
            </a:r>
            <a:r>
              <a:rPr lang="en-GB" dirty="0"/>
              <a:t> </a:t>
            </a:r>
          </a:p>
          <a:p>
            <a:r>
              <a:rPr lang="en-GB" dirty="0"/>
              <a:t>&gt; ./</a:t>
            </a:r>
            <a:r>
              <a:rPr lang="en-GB" dirty="0" err="1"/>
              <a:t>case.build</a:t>
            </a:r>
            <a:r>
              <a:rPr lang="en-GB" dirty="0"/>
              <a:t> </a:t>
            </a:r>
          </a:p>
          <a:p>
            <a:r>
              <a:rPr lang="en-GB" dirty="0"/>
              <a:t>&gt; ./</a:t>
            </a:r>
            <a:r>
              <a:rPr lang="en-GB" dirty="0" err="1"/>
              <a:t>case.submit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B02B60-41BF-DCCB-E29D-0744E0C63402}"/>
              </a:ext>
            </a:extLst>
          </p:cNvPr>
          <p:cNvSpPr txBox="1"/>
          <p:nvPr/>
        </p:nvSpPr>
        <p:spPr>
          <a:xfrm>
            <a:off x="353785" y="2783152"/>
            <a:ext cx="255270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dirty="0"/>
              <a:t>Configuration and run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62607-6039-44E9-7CAE-E6CF216EC51B}"/>
              </a:ext>
            </a:extLst>
          </p:cNvPr>
          <p:cNvSpPr txBox="1"/>
          <p:nvPr/>
        </p:nvSpPr>
        <p:spPr>
          <a:xfrm>
            <a:off x="353785" y="5142734"/>
            <a:ext cx="568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 the instruction of CLM5.0 single point simulation</a:t>
            </a:r>
          </a:p>
        </p:txBody>
      </p:sp>
    </p:spTree>
    <p:extLst>
      <p:ext uri="{BB962C8B-B14F-4D97-AF65-F5344CB8AC3E}">
        <p14:creationId xmlns:p14="http://schemas.microsoft.com/office/powerpoint/2010/main" val="3294990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89189-B6B8-B34F-B9FC-FF7ABCFB8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7C9650-AB77-FA51-F51E-7CC7501C46ED}"/>
              </a:ext>
            </a:extLst>
          </p:cNvPr>
          <p:cNvSpPr txBox="1"/>
          <p:nvPr/>
        </p:nvSpPr>
        <p:spPr>
          <a:xfrm>
            <a:off x="261257" y="92800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36BD647-7154-DC15-AAB6-3D33651B3679}"/>
              </a:ext>
            </a:extLst>
          </p:cNvPr>
          <p:cNvSpPr/>
          <p:nvPr/>
        </p:nvSpPr>
        <p:spPr>
          <a:xfrm>
            <a:off x="261257" y="677576"/>
            <a:ext cx="6302829" cy="114617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b="1" dirty="0">
                <a:solidFill>
                  <a:srgbClr val="008000"/>
                </a:solidFill>
                <a:effectLst/>
              </a:rPr>
              <a:t>from</a:t>
            </a:r>
            <a:r>
              <a:rPr lang="en-GB" dirty="0"/>
              <a:t> </a:t>
            </a:r>
            <a:r>
              <a:rPr lang="en-GB" b="1" dirty="0" err="1">
                <a:solidFill>
                  <a:srgbClr val="0000FF"/>
                </a:solidFill>
                <a:effectLst/>
              </a:rPr>
              <a:t>pyclmuapp</a:t>
            </a:r>
            <a:r>
              <a:rPr lang="en-GB" dirty="0"/>
              <a:t> </a:t>
            </a:r>
            <a:r>
              <a:rPr lang="en-GB" b="1" dirty="0">
                <a:solidFill>
                  <a:srgbClr val="008000"/>
                </a:solidFill>
                <a:effectLst/>
              </a:rPr>
              <a:t>import</a:t>
            </a:r>
            <a:r>
              <a:rPr lang="en-GB" dirty="0"/>
              <a:t> </a:t>
            </a:r>
            <a:r>
              <a:rPr lang="en-GB" dirty="0" err="1">
                <a:effectLst/>
              </a:rPr>
              <a:t>usp_clmu</a:t>
            </a:r>
            <a:endParaRPr lang="en-GB" dirty="0">
              <a:effectLst/>
            </a:endParaRPr>
          </a:p>
          <a:p>
            <a:r>
              <a:rPr lang="en-GB" dirty="0" err="1">
                <a:effectLst/>
              </a:rPr>
              <a:t>usp</a:t>
            </a:r>
            <a:r>
              <a:rPr lang="en-GB" dirty="0"/>
              <a:t> </a:t>
            </a:r>
            <a:r>
              <a:rPr lang="en-GB" dirty="0">
                <a:solidFill>
                  <a:srgbClr val="666666"/>
                </a:solidFill>
                <a:effectLst/>
              </a:rPr>
              <a:t>=</a:t>
            </a:r>
            <a:r>
              <a:rPr lang="en-GB" dirty="0"/>
              <a:t> </a:t>
            </a:r>
            <a:r>
              <a:rPr lang="en-GB" dirty="0" err="1">
                <a:effectLst/>
              </a:rPr>
              <a:t>usp_clmu</a:t>
            </a:r>
            <a:r>
              <a:rPr lang="en-GB" dirty="0">
                <a:effectLst/>
              </a:rPr>
              <a:t>(</a:t>
            </a:r>
            <a:r>
              <a:rPr lang="en-GB" dirty="0"/>
              <a:t> </a:t>
            </a:r>
            <a:r>
              <a:rPr lang="en-GB" dirty="0" err="1">
                <a:effectLst/>
              </a:rPr>
              <a:t>pwd</a:t>
            </a:r>
            <a:r>
              <a:rPr lang="en-GB" dirty="0">
                <a:solidFill>
                  <a:srgbClr val="666666"/>
                </a:solidFill>
                <a:effectLst/>
              </a:rPr>
              <a:t>=</a:t>
            </a:r>
            <a:r>
              <a:rPr lang="en-GB" dirty="0" err="1">
                <a:effectLst/>
              </a:rPr>
              <a:t>os</a:t>
            </a:r>
            <a:r>
              <a:rPr lang="en-GB" dirty="0" err="1">
                <a:solidFill>
                  <a:srgbClr val="666666"/>
                </a:solidFill>
                <a:effectLst/>
              </a:rPr>
              <a:t>.</a:t>
            </a:r>
            <a:r>
              <a:rPr lang="en-GB" dirty="0" err="1">
                <a:effectLst/>
              </a:rPr>
              <a:t>getcwd</a:t>
            </a:r>
            <a:r>
              <a:rPr lang="en-GB" dirty="0">
                <a:effectLst/>
              </a:rPr>
              <a:t>(),</a:t>
            </a:r>
            <a:r>
              <a:rPr lang="en-GB" dirty="0"/>
              <a:t> </a:t>
            </a:r>
            <a:r>
              <a:rPr lang="en-GB" dirty="0" err="1">
                <a:effectLst/>
              </a:rPr>
              <a:t>container_type</a:t>
            </a:r>
            <a:r>
              <a:rPr lang="en-GB" dirty="0">
                <a:solidFill>
                  <a:srgbClr val="666666"/>
                </a:solidFill>
                <a:effectLst/>
              </a:rPr>
              <a:t>=</a:t>
            </a:r>
            <a:r>
              <a:rPr lang="en-GB" dirty="0">
                <a:solidFill>
                  <a:srgbClr val="BA2121"/>
                </a:solidFill>
                <a:effectLst/>
              </a:rPr>
              <a:t>'docker’</a:t>
            </a:r>
            <a:r>
              <a:rPr lang="en-GB" dirty="0">
                <a:effectLst/>
              </a:rPr>
              <a:t>)</a:t>
            </a:r>
          </a:p>
          <a:p>
            <a:r>
              <a:rPr lang="en-GB" dirty="0" err="1">
                <a:effectLst/>
              </a:rPr>
              <a:t>usp</a:t>
            </a:r>
            <a:r>
              <a:rPr lang="en-GB" dirty="0" err="1">
                <a:solidFill>
                  <a:srgbClr val="666666"/>
                </a:solidFill>
                <a:effectLst/>
              </a:rPr>
              <a:t>.</a:t>
            </a:r>
            <a:r>
              <a:rPr lang="en-GB" dirty="0" err="1">
                <a:effectLst/>
              </a:rPr>
              <a:t>docker</a:t>
            </a:r>
            <a:r>
              <a:rPr lang="en-GB" dirty="0">
                <a:effectLst/>
              </a:rPr>
              <a:t>(</a:t>
            </a:r>
            <a:r>
              <a:rPr lang="en-GB" dirty="0">
                <a:solidFill>
                  <a:srgbClr val="BA2121"/>
                </a:solidFill>
                <a:effectLst/>
              </a:rPr>
              <a:t>"run"</a:t>
            </a:r>
            <a:r>
              <a:rPr lang="en-GB" dirty="0">
                <a:effectLst/>
              </a:rPr>
              <a:t>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D264D8-6918-2BB5-847F-8136CD843F41}"/>
              </a:ext>
            </a:extLst>
          </p:cNvPr>
          <p:cNvSpPr txBox="1"/>
          <p:nvPr/>
        </p:nvSpPr>
        <p:spPr>
          <a:xfrm>
            <a:off x="353785" y="492910"/>
            <a:ext cx="118110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dirty="0"/>
              <a:t>Initialize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3B2D93D-117D-F881-9896-0BB1AE9F6514}"/>
              </a:ext>
            </a:extLst>
          </p:cNvPr>
          <p:cNvSpPr/>
          <p:nvPr/>
        </p:nvSpPr>
        <p:spPr>
          <a:xfrm>
            <a:off x="261257" y="2121932"/>
            <a:ext cx="6302829" cy="105669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 err="1">
                <a:effectLst/>
              </a:rPr>
              <a:t>usp</a:t>
            </a:r>
            <a:r>
              <a:rPr lang="en-GB" dirty="0" err="1">
                <a:solidFill>
                  <a:srgbClr val="666666"/>
                </a:solidFill>
                <a:effectLst/>
              </a:rPr>
              <a:t>.</a:t>
            </a:r>
            <a:r>
              <a:rPr lang="en-GB" dirty="0" err="1">
                <a:effectLst/>
              </a:rPr>
              <a:t>check_surf</a:t>
            </a:r>
            <a:r>
              <a:rPr lang="en-GB" dirty="0">
                <a:effectLst/>
              </a:rPr>
              <a:t>(</a:t>
            </a:r>
            <a:r>
              <a:rPr lang="en-GB" dirty="0" err="1">
                <a:effectLst/>
              </a:rPr>
              <a:t>usr_surf</a:t>
            </a:r>
            <a:r>
              <a:rPr lang="en-GB" dirty="0">
                <a:solidFill>
                  <a:srgbClr val="666666"/>
                </a:solidFill>
                <a:effectLst/>
              </a:rPr>
              <a:t> =</a:t>
            </a:r>
            <a:r>
              <a:rPr lang="en-GB" dirty="0">
                <a:solidFill>
                  <a:srgbClr val="BA2121"/>
                </a:solidFill>
                <a:effectLst/>
              </a:rPr>
              <a:t>"</a:t>
            </a:r>
            <a:r>
              <a:rPr lang="en-GB" dirty="0" err="1">
                <a:solidFill>
                  <a:srgbClr val="BA2121"/>
                </a:solidFill>
                <a:effectLst/>
              </a:rPr>
              <a:t>surface.nc</a:t>
            </a:r>
            <a:r>
              <a:rPr lang="en-GB" dirty="0">
                <a:solidFill>
                  <a:srgbClr val="BA2121"/>
                </a:solidFill>
                <a:effectLst/>
              </a:rPr>
              <a:t>")</a:t>
            </a:r>
            <a:endParaRPr lang="en-GB" dirty="0">
              <a:effectLst/>
            </a:endParaRPr>
          </a:p>
          <a:p>
            <a:r>
              <a:rPr lang="en-GB" dirty="0" err="1">
                <a:effectLst/>
              </a:rPr>
              <a:t>usp</a:t>
            </a:r>
            <a:r>
              <a:rPr lang="en-GB" dirty="0" err="1">
                <a:solidFill>
                  <a:srgbClr val="666666"/>
                </a:solidFill>
                <a:effectLst/>
              </a:rPr>
              <a:t>.</a:t>
            </a:r>
            <a:r>
              <a:rPr lang="en-GB" dirty="0" err="1">
                <a:effectLst/>
              </a:rPr>
              <a:t>check_forcing</a:t>
            </a:r>
            <a:r>
              <a:rPr lang="en-GB" dirty="0">
                <a:effectLst/>
              </a:rPr>
              <a:t>(</a:t>
            </a:r>
            <a:r>
              <a:rPr lang="en-GB" dirty="0" err="1">
                <a:effectLst/>
              </a:rPr>
              <a:t>usr_forcing</a:t>
            </a:r>
            <a:r>
              <a:rPr lang="en-GB" dirty="0">
                <a:solidFill>
                  <a:srgbClr val="666666"/>
                </a:solidFill>
                <a:effectLst/>
              </a:rPr>
              <a:t>=</a:t>
            </a:r>
            <a:r>
              <a:rPr lang="en-GB" dirty="0">
                <a:solidFill>
                  <a:srgbClr val="BA2121"/>
                </a:solidFill>
                <a:effectLst/>
              </a:rPr>
              <a:t>"</a:t>
            </a:r>
            <a:r>
              <a:rPr lang="en-GB" dirty="0" err="1">
                <a:solidFill>
                  <a:srgbClr val="BA2121"/>
                </a:solidFill>
                <a:effectLst/>
              </a:rPr>
              <a:t>forcing.nc</a:t>
            </a:r>
            <a:r>
              <a:rPr lang="en-GB" dirty="0">
                <a:solidFill>
                  <a:srgbClr val="BA2121"/>
                </a:solidFill>
                <a:effectLst/>
              </a:rPr>
              <a:t>"</a:t>
            </a:r>
            <a:r>
              <a:rPr lang="en-GB" dirty="0">
                <a:effectLst/>
              </a:rPr>
              <a:t>)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AA0FDC-2C4F-A484-A390-F8902FE9B2FC}"/>
              </a:ext>
            </a:extLst>
          </p:cNvPr>
          <p:cNvSpPr txBox="1"/>
          <p:nvPr/>
        </p:nvSpPr>
        <p:spPr>
          <a:xfrm>
            <a:off x="353785" y="1942709"/>
            <a:ext cx="97427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dirty="0"/>
              <a:t>Input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9DE67E5-E560-AF73-EC6B-9B4E6F8693F9}"/>
              </a:ext>
            </a:extLst>
          </p:cNvPr>
          <p:cNvSpPr/>
          <p:nvPr/>
        </p:nvSpPr>
        <p:spPr>
          <a:xfrm>
            <a:off x="261257" y="3476811"/>
            <a:ext cx="6302829" cy="170505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 err="1">
                <a:effectLst/>
              </a:rPr>
              <a:t>usp_</a:t>
            </a:r>
            <a:r>
              <a:rPr lang="en-GB" dirty="0" err="1"/>
              <a:t>res</a:t>
            </a:r>
            <a:r>
              <a:rPr lang="en-GB" dirty="0"/>
              <a:t> </a:t>
            </a:r>
            <a:r>
              <a:rPr lang="en-GB" dirty="0">
                <a:solidFill>
                  <a:srgbClr val="666666"/>
                </a:solidFill>
                <a:effectLst/>
              </a:rPr>
              <a:t>=</a:t>
            </a:r>
            <a:r>
              <a:rPr lang="en-GB" dirty="0"/>
              <a:t> </a:t>
            </a:r>
            <a:r>
              <a:rPr lang="en-GB" dirty="0" err="1">
                <a:effectLst/>
              </a:rPr>
              <a:t>usp</a:t>
            </a:r>
            <a:r>
              <a:rPr lang="en-GB" dirty="0" err="1">
                <a:solidFill>
                  <a:srgbClr val="666666"/>
                </a:solidFill>
                <a:effectLst/>
              </a:rPr>
              <a:t>.</a:t>
            </a:r>
            <a:r>
              <a:rPr lang="en-GB" dirty="0" err="1">
                <a:effectLst/>
              </a:rPr>
              <a:t>run</a:t>
            </a:r>
            <a:r>
              <a:rPr lang="en-GB" dirty="0">
                <a:effectLst/>
              </a:rPr>
              <a:t>(</a:t>
            </a:r>
          </a:p>
          <a:p>
            <a:r>
              <a:rPr lang="en-GB" dirty="0"/>
              <a:t>	</a:t>
            </a:r>
            <a:r>
              <a:rPr lang="en-GB" dirty="0" err="1">
                <a:effectLst/>
              </a:rPr>
              <a:t>case_name</a:t>
            </a:r>
            <a:r>
              <a:rPr lang="en-GB" dirty="0"/>
              <a:t> </a:t>
            </a:r>
            <a:r>
              <a:rPr lang="en-GB" dirty="0">
                <a:solidFill>
                  <a:srgbClr val="666666"/>
                </a:solidFill>
                <a:effectLst/>
              </a:rPr>
              <a:t>=</a:t>
            </a:r>
            <a:r>
              <a:rPr lang="en-GB" dirty="0"/>
              <a:t> </a:t>
            </a:r>
            <a:r>
              <a:rPr lang="en-GB" dirty="0">
                <a:solidFill>
                  <a:srgbClr val="BA2121"/>
                </a:solidFill>
                <a:effectLst/>
              </a:rPr>
              <a:t>”</a:t>
            </a:r>
            <a:r>
              <a:rPr lang="en-GB" dirty="0" err="1">
                <a:solidFill>
                  <a:srgbClr val="BA2121"/>
                </a:solidFill>
                <a:effectLst/>
              </a:rPr>
              <a:t>usp</a:t>
            </a:r>
            <a:r>
              <a:rPr lang="en-GB" dirty="0">
                <a:solidFill>
                  <a:srgbClr val="BA2121"/>
                </a:solidFill>
                <a:effectLst/>
              </a:rPr>
              <a:t>"</a:t>
            </a:r>
            <a:r>
              <a:rPr lang="en-GB" dirty="0">
                <a:effectLst/>
              </a:rPr>
              <a:t>,</a:t>
            </a:r>
            <a:r>
              <a:rPr lang="en-GB" dirty="0"/>
              <a:t> </a:t>
            </a:r>
          </a:p>
          <a:p>
            <a:r>
              <a:rPr lang="en-GB" dirty="0">
                <a:effectLst/>
              </a:rPr>
              <a:t>	RUN_STARTDATE</a:t>
            </a:r>
            <a:r>
              <a:rPr lang="en-GB" dirty="0"/>
              <a:t> </a:t>
            </a:r>
            <a:r>
              <a:rPr lang="en-GB" dirty="0">
                <a:solidFill>
                  <a:srgbClr val="666666"/>
                </a:solidFill>
                <a:effectLst/>
              </a:rPr>
              <a:t>=</a:t>
            </a:r>
            <a:r>
              <a:rPr lang="en-GB" dirty="0"/>
              <a:t> </a:t>
            </a:r>
            <a:r>
              <a:rPr lang="en-GB" dirty="0">
                <a:solidFill>
                  <a:srgbClr val="BA2121"/>
                </a:solidFill>
                <a:effectLst/>
              </a:rPr>
              <a:t>"2012-01-01"</a:t>
            </a:r>
            <a:r>
              <a:rPr lang="en-GB" dirty="0">
                <a:effectLst/>
              </a:rPr>
              <a:t>,</a:t>
            </a:r>
          </a:p>
          <a:p>
            <a:r>
              <a:rPr lang="en-GB" dirty="0"/>
              <a:t>	 </a:t>
            </a:r>
            <a:r>
              <a:rPr lang="en-GB" dirty="0">
                <a:effectLst/>
              </a:rPr>
              <a:t>STOP_OPTION</a:t>
            </a:r>
            <a:r>
              <a:rPr lang="en-GB" dirty="0"/>
              <a:t> </a:t>
            </a:r>
            <a:r>
              <a:rPr lang="en-GB" dirty="0">
                <a:solidFill>
                  <a:srgbClr val="666666"/>
                </a:solidFill>
                <a:effectLst/>
              </a:rPr>
              <a:t>=</a:t>
            </a:r>
            <a:r>
              <a:rPr lang="en-GB" dirty="0"/>
              <a:t> </a:t>
            </a:r>
            <a:r>
              <a:rPr lang="en-GB" dirty="0">
                <a:solidFill>
                  <a:srgbClr val="BA2121"/>
                </a:solidFill>
                <a:effectLst/>
              </a:rPr>
              <a:t>"</a:t>
            </a:r>
            <a:r>
              <a:rPr lang="en-GB" dirty="0" err="1">
                <a:solidFill>
                  <a:srgbClr val="BA2121"/>
                </a:solidFill>
                <a:effectLst/>
              </a:rPr>
              <a:t>nyears</a:t>
            </a:r>
            <a:r>
              <a:rPr lang="en-GB" dirty="0">
                <a:solidFill>
                  <a:srgbClr val="BA2121"/>
                </a:solidFill>
                <a:effectLst/>
              </a:rPr>
              <a:t>"</a:t>
            </a:r>
            <a:r>
              <a:rPr lang="en-GB" dirty="0">
                <a:effectLst/>
              </a:rPr>
              <a:t>,</a:t>
            </a:r>
            <a:r>
              <a:rPr lang="en-GB" dirty="0"/>
              <a:t>  </a:t>
            </a:r>
            <a:r>
              <a:rPr lang="en-GB" dirty="0">
                <a:effectLst/>
              </a:rPr>
              <a:t>STOP_N</a:t>
            </a:r>
            <a:r>
              <a:rPr lang="en-GB" dirty="0"/>
              <a:t> </a:t>
            </a:r>
            <a:r>
              <a:rPr lang="en-GB" dirty="0">
                <a:solidFill>
                  <a:srgbClr val="666666"/>
                </a:solidFill>
                <a:effectLst/>
              </a:rPr>
              <a:t>=</a:t>
            </a:r>
            <a:r>
              <a:rPr lang="en-GB" dirty="0"/>
              <a:t> </a:t>
            </a:r>
            <a:r>
              <a:rPr lang="en-GB" dirty="0">
                <a:solidFill>
                  <a:srgbClr val="BA2121"/>
                </a:solidFill>
                <a:effectLst/>
              </a:rPr>
              <a:t>"2”</a:t>
            </a:r>
            <a:r>
              <a:rPr lang="en-GB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…</a:t>
            </a:r>
            <a:r>
              <a:rPr lang="en-GB" dirty="0">
                <a:solidFill>
                  <a:schemeClr val="tx1"/>
                </a:solidFill>
                <a:effectLst/>
              </a:rPr>
              <a:t>)</a:t>
            </a:r>
          </a:p>
          <a:p>
            <a:r>
              <a:rPr lang="en-US" dirty="0"/>
              <a:t>#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usp_</a:t>
            </a:r>
            <a:r>
              <a:rPr lang="en-GB" dirty="0" err="1"/>
              <a:t>res</a:t>
            </a:r>
            <a:r>
              <a:rPr lang="en-GB" dirty="0"/>
              <a:t> will return a list of result files location.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99F96B-FBA2-1279-F901-77F5D2CE6EB2}"/>
              </a:ext>
            </a:extLst>
          </p:cNvPr>
          <p:cNvSpPr txBox="1"/>
          <p:nvPr/>
        </p:nvSpPr>
        <p:spPr>
          <a:xfrm>
            <a:off x="353785" y="3292145"/>
            <a:ext cx="255270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dirty="0"/>
              <a:t>Configuration and run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D1B1F13-1AB5-B7BA-1242-8E7679B57C25}"/>
              </a:ext>
            </a:extLst>
          </p:cNvPr>
          <p:cNvSpPr/>
          <p:nvPr/>
        </p:nvSpPr>
        <p:spPr>
          <a:xfrm>
            <a:off x="261257" y="5480052"/>
            <a:ext cx="6302829" cy="88503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 err="1">
                <a:effectLst/>
              </a:rPr>
              <a:t>usp</a:t>
            </a:r>
            <a:r>
              <a:rPr lang="en-GB" dirty="0" err="1">
                <a:solidFill>
                  <a:srgbClr val="666666"/>
                </a:solidFill>
                <a:effectLst/>
              </a:rPr>
              <a:t>.</a:t>
            </a:r>
            <a:r>
              <a:rPr lang="en-GB" dirty="0" err="1">
                <a:effectLst/>
              </a:rPr>
              <a:t>docker</a:t>
            </a:r>
            <a:r>
              <a:rPr lang="en-GB" dirty="0">
                <a:effectLst/>
              </a:rPr>
              <a:t>(</a:t>
            </a:r>
            <a:r>
              <a:rPr lang="en-GB" dirty="0">
                <a:solidFill>
                  <a:srgbClr val="BA2121"/>
                </a:solidFill>
                <a:effectLst/>
              </a:rPr>
              <a:t>"stop"</a:t>
            </a:r>
            <a:r>
              <a:rPr lang="en-GB" dirty="0">
                <a:effectLst/>
              </a:rPr>
              <a:t>)</a:t>
            </a:r>
          </a:p>
          <a:p>
            <a:r>
              <a:rPr lang="en-GB" dirty="0" err="1">
                <a:effectLst/>
              </a:rPr>
              <a:t>usp</a:t>
            </a:r>
            <a:r>
              <a:rPr lang="en-GB" dirty="0" err="1">
                <a:solidFill>
                  <a:srgbClr val="666666"/>
                </a:solidFill>
                <a:effectLst/>
              </a:rPr>
              <a:t>.</a:t>
            </a:r>
            <a:r>
              <a:rPr lang="en-GB" dirty="0" err="1">
                <a:effectLst/>
              </a:rPr>
              <a:t>docker</a:t>
            </a:r>
            <a:r>
              <a:rPr lang="en-GB" dirty="0">
                <a:effectLst/>
              </a:rPr>
              <a:t>(</a:t>
            </a:r>
            <a:r>
              <a:rPr lang="en-GB" dirty="0">
                <a:solidFill>
                  <a:srgbClr val="BA2121"/>
                </a:solidFill>
                <a:effectLst/>
              </a:rPr>
              <a:t>"rm"</a:t>
            </a:r>
            <a:r>
              <a:rPr lang="en-GB" dirty="0">
                <a:effectLst/>
              </a:rPr>
              <a:t>)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6C2708-5137-8174-E910-804F96ADC032}"/>
              </a:ext>
            </a:extLst>
          </p:cNvPr>
          <p:cNvSpPr txBox="1"/>
          <p:nvPr/>
        </p:nvSpPr>
        <p:spPr>
          <a:xfrm>
            <a:off x="353784" y="5300829"/>
            <a:ext cx="110490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4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Finalize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9484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18">
            <a:extLst>
              <a:ext uri="{FF2B5EF4-FFF2-40B4-BE49-F238E27FC236}">
                <a16:creationId xmlns:a16="http://schemas.microsoft.com/office/drawing/2014/main" id="{08493680-0B7A-647A-BDE3-20655F5DE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454646"/>
              </p:ext>
            </p:extLst>
          </p:nvPr>
        </p:nvGraphicFramePr>
        <p:xfrm>
          <a:off x="1910784" y="2514600"/>
          <a:ext cx="15641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041">
                  <a:extLst>
                    <a:ext uri="{9D8B030D-6E8A-4147-A177-3AD203B41FA5}">
                      <a16:colId xmlns:a16="http://schemas.microsoft.com/office/drawing/2014/main" val="3220480148"/>
                    </a:ext>
                  </a:extLst>
                </a:gridCol>
                <a:gridCol w="391041">
                  <a:extLst>
                    <a:ext uri="{9D8B030D-6E8A-4147-A177-3AD203B41FA5}">
                      <a16:colId xmlns:a16="http://schemas.microsoft.com/office/drawing/2014/main" val="3044764329"/>
                    </a:ext>
                  </a:extLst>
                </a:gridCol>
                <a:gridCol w="391041">
                  <a:extLst>
                    <a:ext uri="{9D8B030D-6E8A-4147-A177-3AD203B41FA5}">
                      <a16:colId xmlns:a16="http://schemas.microsoft.com/office/drawing/2014/main" val="3230956415"/>
                    </a:ext>
                  </a:extLst>
                </a:gridCol>
                <a:gridCol w="391041">
                  <a:extLst>
                    <a:ext uri="{9D8B030D-6E8A-4147-A177-3AD203B41FA5}">
                      <a16:colId xmlns:a16="http://schemas.microsoft.com/office/drawing/2014/main" val="1984762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242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05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98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613872"/>
                  </a:ext>
                </a:extLst>
              </a:tr>
            </a:tbl>
          </a:graphicData>
        </a:graphic>
      </p:graphicFrame>
      <p:cxnSp>
        <p:nvCxnSpPr>
          <p:cNvPr id="9" name="直接连接符 6">
            <a:extLst>
              <a:ext uri="{FF2B5EF4-FFF2-40B4-BE49-F238E27FC236}">
                <a16:creationId xmlns:a16="http://schemas.microsoft.com/office/drawing/2014/main" id="{33EC88B9-BBAF-871F-E031-7FEDF44BCC7C}"/>
              </a:ext>
            </a:extLst>
          </p:cNvPr>
          <p:cNvCxnSpPr>
            <a:cxnSpLocks/>
          </p:cNvCxnSpPr>
          <p:nvPr/>
        </p:nvCxnSpPr>
        <p:spPr>
          <a:xfrm flipV="1">
            <a:off x="3092901" y="1180602"/>
            <a:ext cx="471748" cy="1323069"/>
          </a:xfrm>
          <a:prstGeom prst="line">
            <a:avLst/>
          </a:prstGeom>
          <a:ln w="19050">
            <a:solidFill>
              <a:srgbClr val="6B2C9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8">
            <a:extLst>
              <a:ext uri="{FF2B5EF4-FFF2-40B4-BE49-F238E27FC236}">
                <a16:creationId xmlns:a16="http://schemas.microsoft.com/office/drawing/2014/main" id="{8E995FF7-195D-EEAE-E4C6-9BCF1D1DEB3C}"/>
              </a:ext>
            </a:extLst>
          </p:cNvPr>
          <p:cNvCxnSpPr>
            <a:cxnSpLocks/>
          </p:cNvCxnSpPr>
          <p:nvPr/>
        </p:nvCxnSpPr>
        <p:spPr>
          <a:xfrm flipV="1">
            <a:off x="3474948" y="2657930"/>
            <a:ext cx="89701" cy="220733"/>
          </a:xfrm>
          <a:prstGeom prst="line">
            <a:avLst/>
          </a:prstGeom>
          <a:ln w="19050">
            <a:solidFill>
              <a:srgbClr val="6B2C9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9">
            <a:extLst>
              <a:ext uri="{FF2B5EF4-FFF2-40B4-BE49-F238E27FC236}">
                <a16:creationId xmlns:a16="http://schemas.microsoft.com/office/drawing/2014/main" id="{CC466B35-4350-0C07-6918-AFCA4489CE22}"/>
              </a:ext>
            </a:extLst>
          </p:cNvPr>
          <p:cNvSpPr/>
          <p:nvPr/>
        </p:nvSpPr>
        <p:spPr>
          <a:xfrm>
            <a:off x="5391194" y="929843"/>
            <a:ext cx="1409611" cy="14096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5">
            <a:extLst>
              <a:ext uri="{FF2B5EF4-FFF2-40B4-BE49-F238E27FC236}">
                <a16:creationId xmlns:a16="http://schemas.microsoft.com/office/drawing/2014/main" id="{FE7F236D-44B2-D355-1142-450074D77E44}"/>
              </a:ext>
            </a:extLst>
          </p:cNvPr>
          <p:cNvSpPr/>
          <p:nvPr/>
        </p:nvSpPr>
        <p:spPr>
          <a:xfrm>
            <a:off x="3092901" y="2503671"/>
            <a:ext cx="382047" cy="385921"/>
          </a:xfrm>
          <a:prstGeom prst="rect">
            <a:avLst/>
          </a:prstGeom>
          <a:noFill/>
          <a:ln w="28575">
            <a:solidFill>
              <a:srgbClr val="6B2C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26">
            <a:extLst>
              <a:ext uri="{FF2B5EF4-FFF2-40B4-BE49-F238E27FC236}">
                <a16:creationId xmlns:a16="http://schemas.microsoft.com/office/drawing/2014/main" id="{73AFCA5C-C331-C729-5638-343835F573B5}"/>
              </a:ext>
            </a:extLst>
          </p:cNvPr>
          <p:cNvSpPr txBox="1"/>
          <p:nvPr/>
        </p:nvSpPr>
        <p:spPr>
          <a:xfrm rot="10800000">
            <a:off x="1397785" y="2994670"/>
            <a:ext cx="461665" cy="5232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dirty="0" err="1"/>
              <a:t>lat</a:t>
            </a:r>
            <a:endParaRPr lang="zh-CN" altLang="en-US" dirty="0"/>
          </a:p>
        </p:txBody>
      </p:sp>
      <p:sp>
        <p:nvSpPr>
          <p:cNvPr id="14" name="文本框 27">
            <a:extLst>
              <a:ext uri="{FF2B5EF4-FFF2-40B4-BE49-F238E27FC236}">
                <a16:creationId xmlns:a16="http://schemas.microsoft.com/office/drawing/2014/main" id="{6E8E6838-E53D-418D-3B0E-183B5E8CA408}"/>
              </a:ext>
            </a:extLst>
          </p:cNvPr>
          <p:cNvSpPr txBox="1"/>
          <p:nvPr/>
        </p:nvSpPr>
        <p:spPr>
          <a:xfrm rot="16200000">
            <a:off x="2491355" y="3939152"/>
            <a:ext cx="461665" cy="5232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dirty="0" err="1"/>
              <a:t>lon</a:t>
            </a:r>
            <a:endParaRPr lang="zh-CN" altLang="en-US" dirty="0"/>
          </a:p>
        </p:txBody>
      </p:sp>
      <p:sp>
        <p:nvSpPr>
          <p:cNvPr id="15" name="椭圆 28">
            <a:extLst>
              <a:ext uri="{FF2B5EF4-FFF2-40B4-BE49-F238E27FC236}">
                <a16:creationId xmlns:a16="http://schemas.microsoft.com/office/drawing/2014/main" id="{CF667A0D-C14A-D5E8-42E2-E1385BDF01E9}"/>
              </a:ext>
            </a:extLst>
          </p:cNvPr>
          <p:cNvSpPr/>
          <p:nvPr/>
        </p:nvSpPr>
        <p:spPr>
          <a:xfrm>
            <a:off x="5656407" y="1110752"/>
            <a:ext cx="139700" cy="139700"/>
          </a:xfrm>
          <a:prstGeom prst="ellipse">
            <a:avLst/>
          </a:prstGeom>
          <a:noFill/>
          <a:ln>
            <a:solidFill>
              <a:srgbClr val="6B2C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29">
            <a:extLst>
              <a:ext uri="{FF2B5EF4-FFF2-40B4-BE49-F238E27FC236}">
                <a16:creationId xmlns:a16="http://schemas.microsoft.com/office/drawing/2014/main" id="{1FF27448-4420-6E5C-E24E-FD46701AE3D2}"/>
              </a:ext>
            </a:extLst>
          </p:cNvPr>
          <p:cNvSpPr/>
          <p:nvPr/>
        </p:nvSpPr>
        <p:spPr>
          <a:xfrm>
            <a:off x="6331981" y="1561817"/>
            <a:ext cx="139700" cy="139700"/>
          </a:xfrm>
          <a:prstGeom prst="ellipse">
            <a:avLst/>
          </a:prstGeom>
          <a:noFill/>
          <a:ln>
            <a:solidFill>
              <a:srgbClr val="6B2C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5">
            <a:extLst>
              <a:ext uri="{FF2B5EF4-FFF2-40B4-BE49-F238E27FC236}">
                <a16:creationId xmlns:a16="http://schemas.microsoft.com/office/drawing/2014/main" id="{113D9121-9C09-AD67-63B4-59E533DF3011}"/>
              </a:ext>
            </a:extLst>
          </p:cNvPr>
          <p:cNvCxnSpPr>
            <a:cxnSpLocks/>
            <a:stCxn id="16" idx="5"/>
          </p:cNvCxnSpPr>
          <p:nvPr/>
        </p:nvCxnSpPr>
        <p:spPr>
          <a:xfrm>
            <a:off x="6451222" y="1681058"/>
            <a:ext cx="961246" cy="237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3">
            <a:extLst>
              <a:ext uri="{FF2B5EF4-FFF2-40B4-BE49-F238E27FC236}">
                <a16:creationId xmlns:a16="http://schemas.microsoft.com/office/drawing/2014/main" id="{F1138FA8-318B-4EA7-7F71-1E416D567C57}"/>
              </a:ext>
            </a:extLst>
          </p:cNvPr>
          <p:cNvSpPr txBox="1"/>
          <p:nvPr/>
        </p:nvSpPr>
        <p:spPr>
          <a:xfrm>
            <a:off x="5659724" y="22676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Grid cell</a:t>
            </a:r>
            <a:endParaRPr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E16EA-6363-2FBB-644D-4CC262B990F4}"/>
              </a:ext>
            </a:extLst>
          </p:cNvPr>
          <p:cNvSpPr txBox="1"/>
          <p:nvPr/>
        </p:nvSpPr>
        <p:spPr>
          <a:xfrm>
            <a:off x="7375737" y="865113"/>
            <a:ext cx="1511952" cy="1477328"/>
          </a:xfrm>
          <a:prstGeom prst="rect">
            <a:avLst/>
          </a:prstGeom>
          <a:noFill/>
          <a:ln>
            <a:solidFill>
              <a:srgbClr val="5C297A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Soil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Hydrology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…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7800A2"/>
                </a:solidFill>
              </a:rPr>
              <a:t>Urban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B18F0C-2BB2-9379-F47F-87E3422B7A26}"/>
              </a:ext>
            </a:extLst>
          </p:cNvPr>
          <p:cNvSpPr txBox="1"/>
          <p:nvPr/>
        </p:nvSpPr>
        <p:spPr>
          <a:xfrm>
            <a:off x="3555843" y="1180602"/>
            <a:ext cx="986167" cy="1477328"/>
          </a:xfrm>
          <a:prstGeom prst="rect">
            <a:avLst/>
          </a:prstGeom>
          <a:noFill/>
          <a:ln>
            <a:solidFill>
              <a:srgbClr val="5C297A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ATM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rgbClr val="7800A2"/>
                </a:solidFill>
              </a:rPr>
              <a:t>LND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OCN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ICE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…</a:t>
            </a:r>
            <a:endParaRPr lang="en-US" dirty="0"/>
          </a:p>
        </p:txBody>
      </p:sp>
      <p:cxnSp>
        <p:nvCxnSpPr>
          <p:cNvPr id="36" name="直接连接符 6">
            <a:extLst>
              <a:ext uri="{FF2B5EF4-FFF2-40B4-BE49-F238E27FC236}">
                <a16:creationId xmlns:a16="http://schemas.microsoft.com/office/drawing/2014/main" id="{ACC06E44-9621-550F-18FC-9D48262E0538}"/>
              </a:ext>
            </a:extLst>
          </p:cNvPr>
          <p:cNvCxnSpPr>
            <a:cxnSpLocks/>
          </p:cNvCxnSpPr>
          <p:nvPr/>
        </p:nvCxnSpPr>
        <p:spPr>
          <a:xfrm flipV="1">
            <a:off x="4344514" y="929843"/>
            <a:ext cx="1046680" cy="596804"/>
          </a:xfrm>
          <a:prstGeom prst="line">
            <a:avLst/>
          </a:prstGeom>
          <a:ln w="19050">
            <a:solidFill>
              <a:srgbClr val="6B2C9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6">
            <a:extLst>
              <a:ext uri="{FF2B5EF4-FFF2-40B4-BE49-F238E27FC236}">
                <a16:creationId xmlns:a16="http://schemas.microsoft.com/office/drawing/2014/main" id="{B968780F-737E-EE46-6F8B-281D21FDA374}"/>
              </a:ext>
            </a:extLst>
          </p:cNvPr>
          <p:cNvCxnSpPr>
            <a:cxnSpLocks/>
          </p:cNvCxnSpPr>
          <p:nvPr/>
        </p:nvCxnSpPr>
        <p:spPr>
          <a:xfrm>
            <a:off x="4357862" y="1707556"/>
            <a:ext cx="1046680" cy="631898"/>
          </a:xfrm>
          <a:prstGeom prst="line">
            <a:avLst/>
          </a:prstGeom>
          <a:ln w="19050">
            <a:solidFill>
              <a:srgbClr val="6B2C9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0C4FA4-7DF7-A37C-0325-7E29B34F9D9E}"/>
              </a:ext>
            </a:extLst>
          </p:cNvPr>
          <p:cNvGrpSpPr/>
          <p:nvPr/>
        </p:nvGrpSpPr>
        <p:grpSpPr>
          <a:xfrm>
            <a:off x="5012557" y="3034881"/>
            <a:ext cx="3614796" cy="3418562"/>
            <a:chOff x="6532647" y="833004"/>
            <a:chExt cx="4821153" cy="4680929"/>
          </a:xfrm>
        </p:grpSpPr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D6DF9D87-13C1-E4EE-7D85-56E8DC6CE832}"/>
                </a:ext>
              </a:extLst>
            </p:cNvPr>
            <p:cNvSpPr/>
            <p:nvPr/>
          </p:nvSpPr>
          <p:spPr>
            <a:xfrm>
              <a:off x="6532647" y="2813710"/>
              <a:ext cx="2603715" cy="2293749"/>
            </a:xfrm>
            <a:prstGeom prst="cube">
              <a:avLst>
                <a:gd name="adj" fmla="val 6891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DC8EA8B8-D0A9-2EA3-8DC2-EDEDEA661A18}"/>
                </a:ext>
              </a:extLst>
            </p:cNvPr>
            <p:cNvSpPr/>
            <p:nvPr/>
          </p:nvSpPr>
          <p:spPr>
            <a:xfrm>
              <a:off x="7527448" y="3511135"/>
              <a:ext cx="2603715" cy="1596323"/>
            </a:xfrm>
            <a:prstGeom prst="parallelogram">
              <a:avLst>
                <a:gd name="adj" fmla="val 10138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9DE9AF33-6883-887F-B3DD-D2C309B5D917}"/>
                </a:ext>
              </a:extLst>
            </p:cNvPr>
            <p:cNvSpPr/>
            <p:nvPr/>
          </p:nvSpPr>
          <p:spPr>
            <a:xfrm>
              <a:off x="8480791" y="2813709"/>
              <a:ext cx="2603715" cy="2293749"/>
            </a:xfrm>
            <a:prstGeom prst="cube">
              <a:avLst>
                <a:gd name="adj" fmla="val 6891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438B09C-B609-DB53-28DD-4136D6C2AEE8}"/>
                </a:ext>
              </a:extLst>
            </p:cNvPr>
            <p:cNvSpPr txBox="1"/>
            <p:nvPr/>
          </p:nvSpPr>
          <p:spPr>
            <a:xfrm rot="18700073">
              <a:off x="7953822" y="3350893"/>
              <a:ext cx="1156860" cy="58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/>
                  </a:solidFill>
                </a:rPr>
                <a:t>wall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2FE85B4-2A1B-333D-EDA0-E69738011964}"/>
                </a:ext>
              </a:extLst>
            </p:cNvPr>
            <p:cNvSpPr txBox="1"/>
            <p:nvPr/>
          </p:nvSpPr>
          <p:spPr>
            <a:xfrm rot="18529451">
              <a:off x="7213040" y="3257856"/>
              <a:ext cx="1116435" cy="58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/>
                  </a:solidFill>
                </a:rPr>
                <a:t>roof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00E9E3D-C72B-3D18-0B8C-44B7B901D054}"/>
                </a:ext>
              </a:extLst>
            </p:cNvPr>
            <p:cNvSpPr txBox="1"/>
            <p:nvPr/>
          </p:nvSpPr>
          <p:spPr>
            <a:xfrm rot="18663600">
              <a:off x="9224431" y="3336419"/>
              <a:ext cx="1116435" cy="58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/>
                  </a:solidFill>
                </a:rPr>
                <a:t>roof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6F8ED26-FE6F-26A2-8977-468946E7BE5B}"/>
                </a:ext>
              </a:extLst>
            </p:cNvPr>
            <p:cNvSpPr txBox="1"/>
            <p:nvPr/>
          </p:nvSpPr>
          <p:spPr>
            <a:xfrm>
              <a:off x="8163785" y="5050362"/>
              <a:ext cx="2878320" cy="46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impervious road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AC30CFC-6C02-0C97-7D10-12D19720B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9645" y="1759774"/>
              <a:ext cx="595501" cy="759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194814E-650E-7965-DAF2-27BFA94C7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62045" y="1912174"/>
              <a:ext cx="595501" cy="759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2A9EB9D-658A-7418-A73F-BAD6408D1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4445" y="2064574"/>
              <a:ext cx="595501" cy="759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C86FBF5-A274-78FE-C8D3-29AC745C6DD5}"/>
                </a:ext>
              </a:extLst>
            </p:cNvPr>
            <p:cNvGrpSpPr/>
            <p:nvPr/>
          </p:nvGrpSpPr>
          <p:grpSpPr>
            <a:xfrm rot="7016519">
              <a:off x="7594375" y="2207378"/>
              <a:ext cx="900301" cy="1064217"/>
              <a:chOff x="1694928" y="2316111"/>
              <a:chExt cx="900301" cy="1064217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3270CD4-AA1C-A5DD-988C-00D9F2E7BFC8}"/>
                  </a:ext>
                </a:extLst>
              </p:cNvPr>
              <p:cNvCxnSpPr/>
              <p:nvPr/>
            </p:nvCxnSpPr>
            <p:spPr>
              <a:xfrm flipH="1">
                <a:off x="1694928" y="2316111"/>
                <a:ext cx="595501" cy="75941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6CFFC658-3F8D-A188-2F3E-1BBE203A6B41}"/>
                  </a:ext>
                </a:extLst>
              </p:cNvPr>
              <p:cNvCxnSpPr/>
              <p:nvPr/>
            </p:nvCxnSpPr>
            <p:spPr>
              <a:xfrm flipH="1">
                <a:off x="1847328" y="2468511"/>
                <a:ext cx="595501" cy="75941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C94EADA8-84E5-4ED9-F2DD-6D7A66796D0C}"/>
                  </a:ext>
                </a:extLst>
              </p:cNvPr>
              <p:cNvCxnSpPr/>
              <p:nvPr/>
            </p:nvCxnSpPr>
            <p:spPr>
              <a:xfrm flipH="1">
                <a:off x="1999728" y="2620911"/>
                <a:ext cx="595501" cy="75941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Graphic 55" descr="Dim (Medium Sun) outline">
              <a:extLst>
                <a:ext uri="{FF2B5EF4-FFF2-40B4-BE49-F238E27FC236}">
                  <a16:creationId xmlns:a16="http://schemas.microsoft.com/office/drawing/2014/main" id="{EDB97F93-6237-D2DF-F146-7BFE6B99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89704" y="833004"/>
              <a:ext cx="1264096" cy="1264096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3B3CDE4-A3B0-8F03-8DE4-98189129C8C7}"/>
              </a:ext>
            </a:extLst>
          </p:cNvPr>
          <p:cNvSpPr txBox="1"/>
          <p:nvPr/>
        </p:nvSpPr>
        <p:spPr>
          <a:xfrm>
            <a:off x="2318070" y="4402304"/>
            <a:ext cx="80823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CESM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041D69-DCBB-02E4-B4F8-D703CFB3B91D}"/>
              </a:ext>
            </a:extLst>
          </p:cNvPr>
          <p:cNvSpPr txBox="1"/>
          <p:nvPr/>
        </p:nvSpPr>
        <p:spPr>
          <a:xfrm>
            <a:off x="2991768" y="630361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CESM</a:t>
            </a:r>
            <a:r>
              <a:rPr lang="zh-CN" altLang="en-US" dirty="0"/>
              <a:t> </a:t>
            </a:r>
            <a:r>
              <a:rPr lang="en-GB" dirty="0"/>
              <a:t>Component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CF02580-0BDE-369C-41A6-FF260CFF6362}"/>
              </a:ext>
            </a:extLst>
          </p:cNvPr>
          <p:cNvSpPr txBox="1"/>
          <p:nvPr/>
        </p:nvSpPr>
        <p:spPr>
          <a:xfrm>
            <a:off x="7182997" y="406894"/>
            <a:ext cx="256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Land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GB" altLang="zh-CN" dirty="0"/>
              <a:t>c</a:t>
            </a:r>
            <a:r>
              <a:rPr lang="en-GB" dirty="0"/>
              <a:t>omponent</a:t>
            </a:r>
            <a:endParaRPr lang="en-US" dirty="0"/>
          </a:p>
        </p:txBody>
      </p:sp>
      <p:sp>
        <p:nvSpPr>
          <p:cNvPr id="64" name="矩形 9">
            <a:extLst>
              <a:ext uri="{FF2B5EF4-FFF2-40B4-BE49-F238E27FC236}">
                <a16:creationId xmlns:a16="http://schemas.microsoft.com/office/drawing/2014/main" id="{2B1278C3-331C-5FE4-4000-FA3E6FD9D5F1}"/>
              </a:ext>
            </a:extLst>
          </p:cNvPr>
          <p:cNvSpPr/>
          <p:nvPr/>
        </p:nvSpPr>
        <p:spPr>
          <a:xfrm>
            <a:off x="4832082" y="2811789"/>
            <a:ext cx="3795271" cy="36281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DD62BB-F5FF-BB47-7DAF-6483D87B2F66}"/>
              </a:ext>
            </a:extLst>
          </p:cNvPr>
          <p:cNvSpPr txBox="1"/>
          <p:nvPr/>
        </p:nvSpPr>
        <p:spPr>
          <a:xfrm>
            <a:off x="5715348" y="6495272"/>
            <a:ext cx="16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Urban</a:t>
            </a:r>
            <a:r>
              <a:rPr lang="zh-CN" altLang="en-US" b="1" dirty="0"/>
              <a:t> </a:t>
            </a:r>
            <a:r>
              <a:rPr lang="en-US" altLang="zh-CN" b="1" dirty="0"/>
              <a:t>canyon</a:t>
            </a:r>
            <a:endParaRPr lang="en-US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C48F24-3F63-9FCD-3998-FA74E1EE25FF}"/>
              </a:ext>
            </a:extLst>
          </p:cNvPr>
          <p:cNvSpPr txBox="1"/>
          <p:nvPr/>
        </p:nvSpPr>
        <p:spPr>
          <a:xfrm>
            <a:off x="8726974" y="4427217"/>
            <a:ext cx="2057936" cy="1200329"/>
          </a:xfrm>
          <a:prstGeom prst="rect">
            <a:avLst/>
          </a:prstGeom>
          <a:noFill/>
          <a:ln>
            <a:solidFill>
              <a:srgbClr val="5C297A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Radiation</a:t>
            </a:r>
            <a:r>
              <a:rPr lang="zh-CN" altLang="en-US" dirty="0"/>
              <a:t> </a:t>
            </a:r>
            <a:endParaRPr lang="en-GB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Turbulent fluxes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energy</a:t>
            </a: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Hydrology</a:t>
            </a:r>
            <a:endParaRPr lang="en-US" b="1" dirty="0">
              <a:solidFill>
                <a:srgbClr val="7800A2"/>
              </a:solidFill>
            </a:endParaRPr>
          </a:p>
        </p:txBody>
      </p:sp>
      <p:cxnSp>
        <p:nvCxnSpPr>
          <p:cNvPr id="80" name="直接箭头连接符 5">
            <a:extLst>
              <a:ext uri="{FF2B5EF4-FFF2-40B4-BE49-F238E27FC236}">
                <a16:creationId xmlns:a16="http://schemas.microsoft.com/office/drawing/2014/main" id="{ABE1078F-33B8-26B7-DDAA-B044C9E822E4}"/>
              </a:ext>
            </a:extLst>
          </p:cNvPr>
          <p:cNvCxnSpPr>
            <a:cxnSpLocks/>
          </p:cNvCxnSpPr>
          <p:nvPr/>
        </p:nvCxnSpPr>
        <p:spPr>
          <a:xfrm>
            <a:off x="8084945" y="2071306"/>
            <a:ext cx="0" cy="634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4C6321B-A7B2-83F5-C319-E41AC86B7DDC}"/>
              </a:ext>
            </a:extLst>
          </p:cNvPr>
          <p:cNvSpPr/>
          <p:nvPr/>
        </p:nvSpPr>
        <p:spPr>
          <a:xfrm>
            <a:off x="5780852" y="4975812"/>
            <a:ext cx="1364390" cy="1165822"/>
          </a:xfrm>
          <a:prstGeom prst="parallelogram">
            <a:avLst>
              <a:gd name="adj" fmla="val 10138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AC47B-44CB-6100-AEE7-067804A8D0D2}"/>
              </a:ext>
            </a:extLst>
          </p:cNvPr>
          <p:cNvSpPr txBox="1"/>
          <p:nvPr/>
        </p:nvSpPr>
        <p:spPr>
          <a:xfrm>
            <a:off x="4794609" y="6115585"/>
            <a:ext cx="2158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pervious road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BEB7C5-037E-3A17-5236-F194D6BD2D85}"/>
              </a:ext>
            </a:extLst>
          </p:cNvPr>
          <p:cNvSpPr txBox="1"/>
          <p:nvPr/>
        </p:nvSpPr>
        <p:spPr>
          <a:xfrm>
            <a:off x="5771063" y="512691"/>
            <a:ext cx="6559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CLM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9D8943-EE7A-38A9-0A1C-9215F76E230A}"/>
              </a:ext>
            </a:extLst>
          </p:cNvPr>
          <p:cNvSpPr txBox="1"/>
          <p:nvPr/>
        </p:nvSpPr>
        <p:spPr>
          <a:xfrm>
            <a:off x="6228903" y="2631333"/>
            <a:ext cx="81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CLMU</a:t>
            </a:r>
          </a:p>
        </p:txBody>
      </p:sp>
    </p:spTree>
    <p:extLst>
      <p:ext uri="{BB962C8B-B14F-4D97-AF65-F5344CB8AC3E}">
        <p14:creationId xmlns:p14="http://schemas.microsoft.com/office/powerpoint/2010/main" val="549589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363</Words>
  <Application>Microsoft Macintosh PowerPoint</Application>
  <PresentationFormat>Widescreen</PresentationFormat>
  <Paragraphs>124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-webkit-standard</vt:lpstr>
      <vt:lpstr>Aptos</vt:lpstr>
      <vt:lpstr>Aptos Display</vt:lpstr>
      <vt:lpstr>Arial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Junjie Yu</dc:creator>
  <cp:lastModifiedBy>Junjie Yu</cp:lastModifiedBy>
  <cp:revision>18</cp:revision>
  <dcterms:created xsi:type="dcterms:W3CDTF">2024-03-11T09:44:42Z</dcterms:created>
  <dcterms:modified xsi:type="dcterms:W3CDTF">2024-11-22T11:31:00Z</dcterms:modified>
</cp:coreProperties>
</file>